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62" r:id="rId2"/>
    <p:sldId id="413" r:id="rId3"/>
    <p:sldId id="411" r:id="rId4"/>
    <p:sldId id="408" r:id="rId5"/>
    <p:sldId id="412" r:id="rId6"/>
    <p:sldId id="361" r:id="rId7"/>
    <p:sldId id="362" r:id="rId8"/>
    <p:sldId id="321" r:id="rId9"/>
    <p:sldId id="329" r:id="rId10"/>
    <p:sldId id="456" r:id="rId11"/>
    <p:sldId id="323" r:id="rId12"/>
    <p:sldId id="330" r:id="rId13"/>
    <p:sldId id="440" r:id="rId14"/>
    <p:sldId id="425" r:id="rId15"/>
    <p:sldId id="409" r:id="rId16"/>
    <p:sldId id="426" r:id="rId17"/>
    <p:sldId id="441" r:id="rId18"/>
    <p:sldId id="457" r:id="rId19"/>
    <p:sldId id="458" r:id="rId20"/>
    <p:sldId id="459" r:id="rId21"/>
    <p:sldId id="460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453" r:id="rId34"/>
    <p:sldId id="454" r:id="rId35"/>
    <p:sldId id="455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0EC"/>
    <a:srgbClr val="243F94"/>
    <a:srgbClr val="264A92"/>
    <a:srgbClr val="263892"/>
    <a:srgbClr val="233385"/>
    <a:srgbClr val="2A3EA2"/>
    <a:srgbClr val="2B40A7"/>
    <a:srgbClr val="111C89"/>
    <a:srgbClr val="1624AE"/>
    <a:srgbClr val="3B0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948" autoAdjust="0"/>
    <p:restoredTop sz="93230" autoAdjust="0"/>
  </p:normalViewPr>
  <p:slideViewPr>
    <p:cSldViewPr>
      <p:cViewPr>
        <p:scale>
          <a:sx n="70" d="100"/>
          <a:sy n="70" d="100"/>
        </p:scale>
        <p:origin x="-1152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3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0D79F-61BC-4B71-9005-5A15037B149D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37CFB-8826-4518-B19A-C5A6F8AD2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21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5363C-BD1A-4DE3-A860-947BEE618EAA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F520A-C09D-433E-B2A0-D778CE2B5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153400" cy="1470025"/>
          </a:xfrm>
        </p:spPr>
        <p:txBody>
          <a:bodyPr>
            <a:normAutofit/>
          </a:bodyPr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057400"/>
            <a:ext cx="8153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cap="small" baseline="0">
                <a:solidFill>
                  <a:srgbClr val="25408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12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9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1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6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3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4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63572"/>
            <a:ext cx="2133600" cy="3800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ACC9-91EE-4061-BA5E-80AED2D15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63572"/>
            <a:ext cx="2133600" cy="3800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2098-D3F7-4A27-9378-6F228FFE3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rgbClr val="25408F"/>
          </a:solidFill>
          <a:ln>
            <a:solidFill>
              <a:srgbClr val="254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" y="6057767"/>
            <a:ext cx="685800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6019800"/>
            <a:ext cx="2667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Kentucky</a:t>
            </a:r>
          </a:p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Transportation</a:t>
            </a:r>
          </a:p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Center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297782"/>
            <a:ext cx="1390677" cy="2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6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rgbClr val="25408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dobe Garamond Pro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dobe Garamond Pr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dobe Garamond Pr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dobe Garamond Pr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dobe Garamond Pr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dobe Garamond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im.taylor@uky.edu" TargetMode="External"/><Relationship Id="rId2" Type="http://schemas.openxmlformats.org/officeDocument/2006/relationships/hyperlink" Target="mailto:Roy.Sturgill@uky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tc.uky.edu/projects/methods-to-expedite-and-streamline-utility-relocations-for-road-project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tc.uky.edu/publications/report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ouleyrette@uky.edu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mailto:Jerry.Rose@uky.edu" TargetMode="External"/><Relationship Id="rId4" Type="http://schemas.openxmlformats.org/officeDocument/2006/relationships/hyperlink" Target="mailto:bryan.gibson@uky.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ktc.uky.edu/research/public-transit-rail-water/rail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22" y="0"/>
            <a:ext cx="9020174" cy="147002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effectLst/>
              </a:rPr>
              <a:t>Kentucky Transportation Center Research Efforts</a:t>
            </a:r>
            <a:endParaRPr lang="en-US" sz="3200" b="1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476" y="2657628"/>
            <a:ext cx="8153400" cy="1066800"/>
          </a:xfrm>
        </p:spPr>
        <p:txBody>
          <a:bodyPr/>
          <a:lstStyle/>
          <a:p>
            <a:r>
              <a:rPr lang="en-US" dirty="0"/>
              <a:t>Roy Sturgill, Jr., P.E. (</a:t>
            </a:r>
            <a:r>
              <a:rPr lang="en-US" dirty="0">
                <a:hlinkClick r:id="rId2"/>
              </a:rPr>
              <a:t>Roy.Sturgill@uky.edu</a:t>
            </a:r>
            <a:r>
              <a:rPr lang="en-US" dirty="0"/>
              <a:t>)  </a:t>
            </a:r>
          </a:p>
          <a:p>
            <a:r>
              <a:rPr lang="en-US" dirty="0" smtClean="0"/>
              <a:t>Tim </a:t>
            </a:r>
            <a:r>
              <a:rPr lang="en-US" dirty="0"/>
              <a:t>Taylor, P.E., Ph.D. (</a:t>
            </a:r>
            <a:r>
              <a:rPr lang="en-US" dirty="0">
                <a:hlinkClick r:id="rId3"/>
              </a:rPr>
              <a:t>tim.taylor@uky.edu</a:t>
            </a:r>
            <a:r>
              <a:rPr lang="en-US" dirty="0"/>
              <a:t>)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43762"/>
            <a:ext cx="8115300" cy="20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968375"/>
            <a:ext cx="8153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 smtClean="0">
                <a:solidFill>
                  <a:srgbClr val="2F20EC"/>
                </a:solidFill>
                <a:effectLst/>
              </a:rPr>
              <a:t>A Review of UK’s Current &amp; Recently Completed Utilities and Railroad Research</a:t>
            </a:r>
            <a:endParaRPr lang="en-US" sz="3200" b="1" i="1" dirty="0">
              <a:solidFill>
                <a:srgbClr val="2F20E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19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Risk Analysis &amp; Model </a:t>
            </a:r>
            <a:r>
              <a:rPr lang="en-US" sz="3600" dirty="0" smtClean="0"/>
              <a:t>Development</a:t>
            </a:r>
            <a:endParaRPr lang="en-US" sz="36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784150"/>
              </p:ext>
            </p:extLst>
          </p:nvPr>
        </p:nvGraphicFramePr>
        <p:xfrm>
          <a:off x="1752600" y="1600200"/>
          <a:ext cx="5336644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0370"/>
                <a:gridCol w="2916274"/>
              </a:tblGrid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 Level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Utilities Involved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 (1)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Less than 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Medium (2)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Between 3 and 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High (3)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Greater than 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95097"/>
              </p:ext>
            </p:extLst>
          </p:nvPr>
        </p:nvGraphicFramePr>
        <p:xfrm>
          <a:off x="1752599" y="2994024"/>
          <a:ext cx="5763904" cy="1273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9138"/>
                <a:gridCol w="3344766"/>
              </a:tblGrid>
              <a:tr h="318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 Level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Utility Phase Authorized Amount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8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Low (1)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Less than $300,000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8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Medium (2)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Between $300,000 and $600,000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8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(3)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Greater than $600,000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026208"/>
              </p:ext>
            </p:extLst>
          </p:nvPr>
        </p:nvGraphicFramePr>
        <p:xfrm>
          <a:off x="1752599" y="4343400"/>
          <a:ext cx="6172201" cy="144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1"/>
                <a:gridCol w="3733800"/>
              </a:tblGrid>
              <a:tr h="361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 Level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Description for Utility Duration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 (1)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Less than 365 days (1 year)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Medium (2)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Between 365 and 1095 days (3 years)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61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(3)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Greater than 1095 days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7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43000"/>
                <a:ext cx="8382000" cy="479167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Risk Analysis &amp; Model Development</a:t>
                </a:r>
              </a:p>
              <a:p>
                <a:r>
                  <a:rPr lang="en-US" sz="2400" dirty="0" smtClean="0"/>
                  <a:t>Preconstruction Data Regression Analysis</a:t>
                </a:r>
              </a:p>
              <a:p>
                <a:r>
                  <a:rPr lang="en-US" sz="2400" dirty="0" smtClean="0"/>
                  <a:t>R-Squared Value 0.84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𝑅𝑖𝑠𝑘</m:t>
                      </m:r>
                      <m:r>
                        <a:rPr lang="en-US" sz="2400" i="1">
                          <a:latin typeface="Cambria Math"/>
                        </a:rPr>
                        <m:t>= 1.14−0.02∗</m:t>
                      </m:r>
                      <m:r>
                        <a:rPr lang="en-US" sz="2400" i="1">
                          <a:latin typeface="Cambria Math"/>
                        </a:rPr>
                        <m:t>𝐷𝑖𝑠𝑡𝑟𝑖𝑐𝑡</m:t>
                      </m:r>
                      <m:r>
                        <a:rPr lang="en-US" sz="2400" i="1">
                          <a:latin typeface="Cambria Math"/>
                        </a:rPr>
                        <m:t>−0.00∗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𝐵𝑟𝑖𝑑𝑔𝑒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𝑅𝑒𝑝𝑙𝑎𝑐𝑒𝑚𝑒𝑛𝑡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+0.45∗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𝐷𝑒𝑠𝑖𝑔𝑛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𝐸𝑛𝑔𝑖𝑛𝑒𝑒𝑟𝑖𝑛𝑔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−0.09∗ 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𝐼</m:t>
                      </m:r>
                      <m:r>
                        <a:rPr lang="en-US" sz="2400" i="1"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latin typeface="Cambria Math"/>
                        </a:rPr>
                        <m:t>𝐶h𝑎𝑛𝑔𝑒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𝑅𝑒𝑐𝑜𝑛𝑠𝑡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+0.13∗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𝑀𝑎𝑗𝑜𝑟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𝑊𝑖𝑑𝑒𝑛𝑖𝑛𝑔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+0.68∗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𝑀𝑖𝑛𝑜𝑟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𝑊𝑖𝑑𝑒𝑛𝑖𝑛𝑔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−0.11∗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𝑁𝑒𝑤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𝐼𝑛𝑡𝑒𝑟𝑐h𝑎𝑛𝑔𝑒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+0.58∗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𝑅𝑒𝑐𝑜𝑛𝑠𝑡𝑟𝑢𝑐𝑡𝑖𝑜𝑛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+0.07∗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𝑆𝑎𝑓𝑒𝑡𝑦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+0.36 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𝑆𝑎𝑓𝑒𝑡𝑦</m:t>
                      </m:r>
                      <m:r>
                        <a:rPr lang="en-US" sz="2400" i="1"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latin typeface="Cambria Math"/>
                        </a:rPr>
                        <m:t>𝐻𝑎𝑧𝑎𝑟𝑑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𝐸𝑙𝑖𝑚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+0.00∗</m:t>
                      </m:r>
                      <m:r>
                        <a:rPr lang="en-US" sz="2400" i="1">
                          <a:latin typeface="Cambria Math"/>
                        </a:rPr>
                        <m:t>𝑇𝑦𝑝𝑒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𝑆𝑝𝑜𝑡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𝐼𝑚𝑝𝑟𝑜𝑣𝑒𝑚𝑒𝑛𝑡𝑠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1 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+0.02∗</m:t>
                      </m:r>
                      <m:r>
                        <a:rPr lang="en-US" sz="2400" i="1">
                          <a:latin typeface="Cambria Math"/>
                        </a:rPr>
                        <m:t>𝑃h𝑎𝑠𝑒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𝐴𝑢𝑡𝑜𝑟𝑖𝑧𝑎𝑡𝑖𝑜𝑛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𝑖𝑛</m:t>
                          </m:r>
                          <m:r>
                            <a:rPr lang="en-US" sz="2400" i="1">
                              <a:latin typeface="Cambria Math"/>
                            </a:rPr>
                            <m:t> $100,000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+0.13∗</m:t>
                      </m:r>
                      <m:r>
                        <a:rPr lang="en-US" sz="2400" i="1">
                          <a:latin typeface="Cambria Math"/>
                        </a:rPr>
                        <m:t>𝑁𝑢𝑚𝑏𝑒𝑟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𝑜𝑓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𝑈𝑡𝑖𝑙𝑖𝑡𝑖𝑒𝑠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𝐼𝑛𝑣𝑜𝑙𝑣𝑒𝑑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43000"/>
                <a:ext cx="8382000" cy="4791670"/>
              </a:xfrm>
              <a:blipFill rotWithShape="1">
                <a:blip r:embed="rId3" cstate="print"/>
                <a:stretch>
                  <a:fillRect l="-1091" t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21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Best Practice &amp; Risk Alignment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59839"/>
              </p:ext>
            </p:extLst>
          </p:nvPr>
        </p:nvGraphicFramePr>
        <p:xfrm>
          <a:off x="152399" y="1143000"/>
          <a:ext cx="8915401" cy="4751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4840"/>
                <a:gridCol w="1208009"/>
                <a:gridCol w="1618308"/>
                <a:gridCol w="1618308"/>
                <a:gridCol w="1471188"/>
                <a:gridCol w="1544748"/>
              </a:tblGrid>
              <a:tr h="3116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Tool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Appropriate Risk Level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Strengths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Weaknesses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Opportunities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Threats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</a:tr>
              <a:tr h="20466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Early Utility Involvement in Design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1,2,3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Early  Incorporate utility knowledge in design process</a:t>
                      </a:r>
                      <a:endParaRPr lang="en-US" sz="140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Early identification of potential utility issues</a:t>
                      </a:r>
                      <a:endParaRPr lang="en-US" sz="140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Better coordinated</a:t>
                      </a:r>
                      <a:endParaRPr lang="en-US" sz="1400">
                        <a:effectLst/>
                      </a:endParaRPr>
                    </a:p>
                    <a:p>
                      <a:pPr marL="16002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Level  of effort increases for utility staff early in project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Time savings from better coordination</a:t>
                      </a:r>
                      <a:endParaRPr lang="en-US" sz="140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Money savings form avoiding potential issues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More involvement could slow early design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</a:tr>
              <a:tr h="2213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Training project managers and other design  personnel on utility issues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22860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1,2,3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Sufficient knowledge with regards to utility relocation.</a:t>
                      </a:r>
                      <a:endParaRPr lang="en-US" sz="140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>
                          <a:effectLst/>
                        </a:rPr>
                        <a:t>Better and early identification of potential utility issue</a:t>
                      </a:r>
                      <a:endParaRPr lang="en-US" sz="1400">
                        <a:effectLst/>
                      </a:endParaRPr>
                    </a:p>
                    <a:p>
                      <a:pPr marL="16002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Level of effort increases for manager and design personnel</a:t>
                      </a:r>
                      <a:endParaRPr lang="en-US" sz="1400" dirty="0">
                        <a:effectLst/>
                      </a:endParaRPr>
                    </a:p>
                    <a:p>
                      <a:pPr marL="160020" marR="0" indent="-1143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Time and cost saving from better design</a:t>
                      </a:r>
                      <a:endParaRPr lang="en-US" sz="1400" dirty="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Time and cost saving from better management</a:t>
                      </a:r>
                      <a:endParaRPr lang="en-US" sz="1400" dirty="0">
                        <a:effectLst/>
                      </a:endParaRP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Better coordination from more knowledge 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Spending more cost and time for training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873" marR="57873" marT="0" marB="0"/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44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Project Report:</a:t>
            </a:r>
            <a:r>
              <a:rPr lang="en-US" b="1" dirty="0" smtClean="0"/>
              <a:t> </a:t>
            </a:r>
            <a:r>
              <a:rPr lang="en-US" b="1" i="1" dirty="0" smtClean="0"/>
              <a:t>Methods </a:t>
            </a:r>
            <a:r>
              <a:rPr lang="en-US" b="1" i="1" dirty="0"/>
              <a:t>to Expedite and Streamline Utility Relocations for Road Projects</a:t>
            </a:r>
          </a:p>
          <a:p>
            <a:pPr marL="0" indent="0">
              <a:buNone/>
            </a:pP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://www.ktc.uky.edu/projects/methods-to-expedite-and-streamline-utility-relocations-for-road-projects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2400" b="1" dirty="0"/>
              <a:t>Table 20 Utility Best Practice Toolkit Guidance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Using the equation or your judgement, classify the utility risk of your project and then review the associated best practices to mitigate those risks!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Table 21 Project Utility </a:t>
            </a:r>
            <a:r>
              <a:rPr lang="en-US" sz="2400" b="1" dirty="0" smtClean="0"/>
              <a:t>Issues </a:t>
            </a:r>
            <a:r>
              <a:rPr lang="en-US" sz="2400" b="1" dirty="0"/>
              <a:t>Aligned with Best </a:t>
            </a:r>
            <a:r>
              <a:rPr lang="en-US" sz="2400" b="1" dirty="0" smtClean="0"/>
              <a:t>Practices</a:t>
            </a:r>
          </a:p>
          <a:p>
            <a:r>
              <a:rPr lang="en-US" sz="2400" dirty="0" smtClean="0"/>
              <a:t>Review utility best practices associated with specific project issues!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TOOLS TO KNOW!!!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09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Top Ten Considerations for Expediting Utility Relocations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Early Utility Involvement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Communicate &amp; Coordinate Actively (multiple areas)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Put a Utility Expert on the Team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Use SUE (requires thorough understanding)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Training (utilities in </a:t>
            </a:r>
            <a:r>
              <a:rPr lang="en-US" sz="3600" dirty="0"/>
              <a:t>h</a:t>
            </a:r>
            <a:r>
              <a:rPr lang="en-US" sz="3600" dirty="0" smtClean="0"/>
              <a:t>ighway design &amp; vice versa)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Electronic Utility Tracking *See </a:t>
            </a:r>
            <a:r>
              <a:rPr lang="en-US" sz="3600" dirty="0" err="1" smtClean="0"/>
              <a:t>KURTS</a:t>
            </a: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Use Utility Corridors/Duct Banks (when appropriate)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Consider Utilities in ROW Acquisition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Avoidance (have to know where they are!)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Reimbursement for early relocation (use with care)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TOOLS TO KNOW!!!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46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Utility Risk Tool ~Available Soon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67575" cy="399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7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Utilities Coordination Review for ORB</a:t>
            </a:r>
          </a:p>
          <a:p>
            <a:pPr lvl="2"/>
            <a:r>
              <a:rPr lang="en-US" dirty="0" smtClean="0"/>
              <a:t>Aligns with some national trends to look at Utility Coordination in Alternative Delivery Methods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Utility Training (In Discussion)</a:t>
            </a:r>
          </a:p>
          <a:p>
            <a:pPr lvl="2"/>
            <a:r>
              <a:rPr lang="en-US" dirty="0" smtClean="0"/>
              <a:t>Plan reading training, specific to KYTC projects</a:t>
            </a:r>
          </a:p>
          <a:p>
            <a:pPr lvl="2"/>
            <a:r>
              <a:rPr lang="en-US" dirty="0" smtClean="0"/>
              <a:t>Training with KYTC Designers &amp; Consultants on Utility Coordination Best Practices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5902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3070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 smtClean="0"/>
              <a:t>Utilities Coordination Review for ORB</a:t>
            </a:r>
          </a:p>
          <a:p>
            <a:r>
              <a:rPr lang="en-US" dirty="0" smtClean="0"/>
              <a:t>Downtown sections: </a:t>
            </a:r>
          </a:p>
          <a:p>
            <a:pPr lvl="1"/>
            <a:r>
              <a:rPr lang="en-US" dirty="0" smtClean="0"/>
              <a:t>94 </a:t>
            </a:r>
            <a:r>
              <a:rPr lang="en-US" dirty="0"/>
              <a:t>conflicts </a:t>
            </a:r>
            <a:r>
              <a:rPr lang="en-US" dirty="0" smtClean="0"/>
              <a:t>with </a:t>
            </a:r>
            <a:r>
              <a:rPr lang="en-US" dirty="0"/>
              <a:t>15 Utility Companies (6 Kentucky and 9 Indiana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Some avoided </a:t>
            </a:r>
            <a:r>
              <a:rPr lang="en-US" dirty="0"/>
              <a:t>in the final design by the DBT; leaving 81 </a:t>
            </a:r>
            <a:r>
              <a:rPr lang="en-US" dirty="0" smtClean="0"/>
              <a:t>relocations completed </a:t>
            </a:r>
            <a:r>
              <a:rPr lang="en-US" dirty="0"/>
              <a:t>on-time and </a:t>
            </a:r>
            <a:r>
              <a:rPr lang="en-US" dirty="0" smtClean="0"/>
              <a:t>on-budget</a:t>
            </a:r>
            <a:endParaRPr lang="en-US" dirty="0"/>
          </a:p>
          <a:p>
            <a:r>
              <a:rPr lang="en-US" dirty="0" smtClean="0"/>
              <a:t>East </a:t>
            </a:r>
            <a:r>
              <a:rPr lang="en-US" dirty="0"/>
              <a:t>end </a:t>
            </a:r>
            <a:r>
              <a:rPr lang="en-US" dirty="0" smtClean="0"/>
              <a:t>sections:</a:t>
            </a:r>
          </a:p>
          <a:p>
            <a:pPr lvl="1"/>
            <a:r>
              <a:rPr lang="en-US" dirty="0" smtClean="0"/>
              <a:t>57 </a:t>
            </a:r>
            <a:r>
              <a:rPr lang="en-US" dirty="0"/>
              <a:t>conflicts with 17 Utility companies (6 Kentucky and 11 Indiana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INDOT </a:t>
            </a:r>
            <a:r>
              <a:rPr lang="en-US" dirty="0"/>
              <a:t>completed 11 preliminary engineering agreements in the amount of $854K </a:t>
            </a:r>
            <a:r>
              <a:rPr lang="en-US" dirty="0" smtClean="0"/>
              <a:t>and,</a:t>
            </a:r>
          </a:p>
          <a:p>
            <a:pPr lvl="1"/>
            <a:r>
              <a:rPr lang="en-US" dirty="0" smtClean="0"/>
              <a:t>25 </a:t>
            </a:r>
            <a:r>
              <a:rPr lang="en-US" dirty="0"/>
              <a:t>of the utility conflicts were relocated prior to the P3 developer being </a:t>
            </a:r>
            <a:r>
              <a:rPr lang="en-US" dirty="0" smtClean="0"/>
              <a:t>procured  </a:t>
            </a:r>
          </a:p>
          <a:p>
            <a:pPr lvl="2"/>
            <a:r>
              <a:rPr lang="en-US" dirty="0" smtClean="0"/>
              <a:t>Budget </a:t>
            </a:r>
            <a:r>
              <a:rPr lang="en-US" dirty="0"/>
              <a:t>for this advance utility relocation work was $3.5 million with only $3.0 million actually </a:t>
            </a:r>
            <a:r>
              <a:rPr lang="en-US" dirty="0" smtClean="0"/>
              <a:t>spent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relocations were completed without delay or claims.</a:t>
            </a:r>
          </a:p>
          <a:p>
            <a:pPr lvl="1"/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3718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Utilities Coordination Review for ORB</a:t>
            </a:r>
          </a:p>
          <a:p>
            <a:pPr lvl="1"/>
            <a:r>
              <a:rPr lang="en-US" sz="3200" dirty="0" smtClean="0"/>
              <a:t>Current Findings</a:t>
            </a:r>
            <a:r>
              <a:rPr lang="en-US" sz="3200" dirty="0" smtClean="0"/>
              <a:t>:</a:t>
            </a:r>
          </a:p>
          <a:p>
            <a:pPr lvl="2"/>
            <a:r>
              <a:rPr lang="en-US" sz="2800" dirty="0" smtClean="0"/>
              <a:t>Kentucky ~ DBT used two methods</a:t>
            </a:r>
          </a:p>
          <a:p>
            <a:pPr lvl="3"/>
            <a:r>
              <a:rPr lang="en-US" sz="2400" dirty="0" smtClean="0"/>
              <a:t>Similar to 2 and 3 below</a:t>
            </a:r>
            <a:endParaRPr lang="en-US" sz="2400" dirty="0"/>
          </a:p>
          <a:p>
            <a:pPr lvl="2"/>
            <a:r>
              <a:rPr lang="en-US" sz="2800" dirty="0" smtClean="0"/>
              <a:t>INDOT ~P3 Developer used three methods</a:t>
            </a:r>
          </a:p>
          <a:p>
            <a:pPr lvl="3"/>
            <a:r>
              <a:rPr lang="en-US" sz="2400" dirty="0" smtClean="0"/>
              <a:t>Type 1: Relocations prior to P3 using concept plans</a:t>
            </a:r>
          </a:p>
          <a:p>
            <a:pPr lvl="3"/>
            <a:r>
              <a:rPr lang="en-US" sz="2400" dirty="0"/>
              <a:t>Type </a:t>
            </a:r>
            <a:r>
              <a:rPr lang="en-US" sz="2400" dirty="0" smtClean="0"/>
              <a:t>2: Utility works with P3 Developer to relocate</a:t>
            </a:r>
            <a:endParaRPr lang="en-US" sz="2400" dirty="0"/>
          </a:p>
          <a:p>
            <a:pPr lvl="3"/>
            <a:r>
              <a:rPr lang="en-US" sz="2400" dirty="0" smtClean="0"/>
              <a:t>Type 3: Utility relocates but coordinates with P3 Developer</a:t>
            </a:r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3977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Utilities Coordination Review for ORB</a:t>
            </a:r>
          </a:p>
          <a:p>
            <a:pPr lvl="1"/>
            <a:r>
              <a:rPr lang="en-US" dirty="0" smtClean="0"/>
              <a:t>Current Findings</a:t>
            </a:r>
            <a:r>
              <a:rPr lang="en-US" dirty="0" smtClean="0"/>
              <a:t>: Level of Success working with DBT or P3 Developer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39147"/>
            <a:ext cx="3886200" cy="42330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59" y="2057400"/>
            <a:ext cx="44124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Access to UK KTC’s Research Reports</a:t>
            </a:r>
            <a:endParaRPr lang="en-US" sz="3200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http://www.ktc.uky.edu/publications/reports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74" y="1600200"/>
            <a:ext cx="5867400" cy="404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Utilities Coordination Review for ORB</a:t>
            </a:r>
          </a:p>
          <a:p>
            <a:pPr lvl="1"/>
            <a:r>
              <a:rPr lang="en-US" dirty="0" smtClean="0"/>
              <a:t>Current </a:t>
            </a:r>
            <a:r>
              <a:rPr lang="en-US" dirty="0" smtClean="0"/>
              <a:t>Findings </a:t>
            </a:r>
            <a:r>
              <a:rPr lang="en-US" dirty="0" smtClean="0"/>
              <a:t>~ Compared to DBB (asked two ways)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7400"/>
            <a:ext cx="424617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4" y="1905000"/>
            <a:ext cx="4564946" cy="42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1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Utilities Coordination Review for ORB</a:t>
            </a:r>
          </a:p>
          <a:p>
            <a:pPr lvl="1"/>
            <a:r>
              <a:rPr lang="en-US" sz="3200" dirty="0" smtClean="0"/>
              <a:t>Current Findings</a:t>
            </a:r>
            <a:r>
              <a:rPr lang="en-US" sz="3200" dirty="0" smtClean="0"/>
              <a:t>: ~ Open Discussion</a:t>
            </a:r>
          </a:p>
          <a:p>
            <a:pPr lvl="2"/>
            <a:r>
              <a:rPr lang="en-US" sz="2800" dirty="0" smtClean="0"/>
              <a:t>Of the DBT &amp; P3 Developer</a:t>
            </a:r>
          </a:p>
          <a:p>
            <a:pPr lvl="3"/>
            <a:r>
              <a:rPr lang="en-US" sz="2400" dirty="0" smtClean="0"/>
              <a:t>Excellent Communication</a:t>
            </a:r>
          </a:p>
          <a:p>
            <a:pPr lvl="3"/>
            <a:r>
              <a:rPr lang="en-US" sz="2400" dirty="0" smtClean="0"/>
              <a:t>Professionalism</a:t>
            </a:r>
          </a:p>
          <a:p>
            <a:pPr lvl="3"/>
            <a:r>
              <a:rPr lang="en-US" sz="2400" dirty="0" smtClean="0"/>
              <a:t>Conflict Resolution</a:t>
            </a:r>
          </a:p>
          <a:p>
            <a:pPr lvl="2"/>
            <a:r>
              <a:rPr lang="en-US" sz="2800" dirty="0" smtClean="0"/>
              <a:t>DESIGN-BUILD/P3 allows:</a:t>
            </a:r>
          </a:p>
          <a:p>
            <a:pPr lvl="3"/>
            <a:r>
              <a:rPr lang="en-US" sz="2400" dirty="0" smtClean="0"/>
              <a:t>More Utility Accommodation &amp; Coordination</a:t>
            </a:r>
          </a:p>
          <a:p>
            <a:pPr lvl="3"/>
            <a:r>
              <a:rPr lang="en-US" sz="2400" dirty="0" smtClean="0"/>
              <a:t>Better Utility Construction Timelines</a:t>
            </a:r>
            <a:endParaRPr lang="en-US" sz="2400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Utility </a:t>
            </a:r>
            <a:r>
              <a:rPr lang="en-US" sz="3200" dirty="0">
                <a:effectLst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40291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57200" y="-327025"/>
            <a:ext cx="8153400" cy="147002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effectLst/>
              </a:rPr>
              <a:t>KTC Railroad Research Program</a:t>
            </a:r>
            <a:endParaRPr lang="en-US" sz="4000" b="1" dirty="0">
              <a:effectLst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153400" cy="48768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Reg</a:t>
            </a:r>
            <a:r>
              <a:rPr lang="en-US" sz="2800" b="1" dirty="0" smtClean="0"/>
              <a:t> Souleyrette, P.E., Ph.D.</a:t>
            </a:r>
          </a:p>
          <a:p>
            <a:r>
              <a:rPr lang="en-US" sz="1800" dirty="0" smtClean="0">
                <a:hlinkClick r:id="rId3"/>
              </a:rPr>
              <a:t>Souleyrette@uky.edu</a:t>
            </a:r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800" b="1" dirty="0" smtClean="0"/>
              <a:t>Bryan </a:t>
            </a:r>
            <a:r>
              <a:rPr lang="en-US" sz="2800" b="1" dirty="0" smtClean="0"/>
              <a:t>Gibson, Ph.D.</a:t>
            </a:r>
          </a:p>
          <a:p>
            <a:r>
              <a:rPr lang="en-US" sz="2000" dirty="0" smtClean="0">
                <a:hlinkClick r:id="rId4"/>
              </a:rPr>
              <a:t>bryan.gibson@uky.edu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800" b="1" dirty="0" smtClean="0"/>
          </a:p>
          <a:p>
            <a:r>
              <a:rPr lang="en-US" b="1" dirty="0" smtClean="0"/>
              <a:t>Not Pictured</a:t>
            </a:r>
            <a:endParaRPr lang="en-US" b="1" dirty="0"/>
          </a:p>
          <a:p>
            <a:r>
              <a:rPr lang="en-US" b="1" dirty="0" smtClean="0"/>
              <a:t>Jerry Rose, P.E., </a:t>
            </a:r>
            <a:r>
              <a:rPr lang="en-US" b="1" dirty="0"/>
              <a:t>Ph.D</a:t>
            </a:r>
            <a:r>
              <a:rPr lang="en-US" b="1" dirty="0" smtClean="0"/>
              <a:t>. </a:t>
            </a:r>
            <a:r>
              <a:rPr lang="en-US" sz="1800" dirty="0" smtClean="0">
                <a:hlinkClick r:id="rId5"/>
              </a:rPr>
              <a:t>Jerry.Rose@uky.edu</a:t>
            </a:r>
            <a:r>
              <a:rPr lang="en-US" sz="1800" dirty="0" smtClean="0"/>
              <a:t>  </a:t>
            </a:r>
            <a:endParaRPr lang="en-US" sz="2000" b="1" dirty="0"/>
          </a:p>
          <a:p>
            <a:r>
              <a:rPr lang="en-US" b="1" dirty="0" smtClean="0"/>
              <a:t>Alex Wang </a:t>
            </a:r>
            <a:r>
              <a:rPr lang="en-US" sz="1800" dirty="0" smtClean="0">
                <a:hlinkClick r:id="rId4"/>
              </a:rPr>
              <a:t>wangtengyilang@uky.edu</a:t>
            </a:r>
            <a:r>
              <a:rPr lang="en-US" sz="1800" dirty="0" smtClean="0"/>
              <a:t> </a:t>
            </a:r>
            <a:endParaRPr lang="en-US" sz="18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-1" b="19735"/>
          <a:stretch/>
        </p:blipFill>
        <p:spPr>
          <a:xfrm>
            <a:off x="6130467" y="1032763"/>
            <a:ext cx="1666082" cy="1604749"/>
          </a:xfrm>
          <a:prstGeom prst="rect">
            <a:avLst/>
          </a:prstGeom>
        </p:spPr>
      </p:pic>
      <p:pic>
        <p:nvPicPr>
          <p:cNvPr id="13316" name="Picture 4" descr="http://www.ktc.uky.edu/files/2012/07/Gibson-Bryan-20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b="27487"/>
          <a:stretch/>
        </p:blipFill>
        <p:spPr bwMode="auto">
          <a:xfrm>
            <a:off x="6096000" y="2689828"/>
            <a:ext cx="1700549" cy="15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6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85800"/>
            <a:ext cx="4724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Railroad Research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National Research Trends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UK’s Recently Completed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UK’s Current Efforts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7" y="228600"/>
            <a:ext cx="39290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0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National Railroad Research Trends (Related to Highways)</a:t>
            </a:r>
            <a:endParaRPr lang="en-US" sz="3200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FHWA EDC-3 </a:t>
            </a:r>
            <a:r>
              <a:rPr lang="en-US" i="1" dirty="0" smtClean="0"/>
              <a:t>Improving DOT and Railroad Coordination</a:t>
            </a:r>
            <a:endParaRPr lang="en-US" dirty="0" smtClean="0"/>
          </a:p>
          <a:p>
            <a:r>
              <a:rPr lang="en-US" dirty="0" smtClean="0"/>
              <a:t>SHRP 2-R16 </a:t>
            </a:r>
            <a:r>
              <a:rPr lang="en-US" i="1" dirty="0" smtClean="0"/>
              <a:t>Strategies for Improving the Project Agreement Process Between Public Agencies and Railroads</a:t>
            </a:r>
          </a:p>
          <a:p>
            <a:r>
              <a:rPr lang="en-US" dirty="0" smtClean="0"/>
              <a:t>At-Grade Railway/Highway Crossing</a:t>
            </a:r>
          </a:p>
          <a:p>
            <a:pPr lvl="1"/>
            <a:r>
              <a:rPr lang="en-US" dirty="0" smtClean="0"/>
              <a:t>Safety</a:t>
            </a:r>
            <a:endParaRPr lang="en-US" dirty="0"/>
          </a:p>
          <a:p>
            <a:pPr lvl="1"/>
            <a:r>
              <a:rPr lang="en-US" dirty="0" smtClean="0"/>
              <a:t>Evaluation &amp; Prioritization</a:t>
            </a:r>
          </a:p>
        </p:txBody>
      </p:sp>
    </p:spTree>
    <p:extLst>
      <p:ext uri="{BB962C8B-B14F-4D97-AF65-F5344CB8AC3E}">
        <p14:creationId xmlns:p14="http://schemas.microsoft.com/office/powerpoint/2010/main" val="44226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Rail/Highway At-Grade Crossing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US" b="1" dirty="0"/>
              <a:t>Effect of Enhanced </a:t>
            </a:r>
            <a:r>
              <a:rPr lang="en-US" b="1" dirty="0" err="1"/>
              <a:t>Trackbed</a:t>
            </a:r>
            <a:r>
              <a:rPr lang="en-US" b="1" dirty="0"/>
              <a:t> Support on Railway/Highway At-Grade Crossing </a:t>
            </a:r>
            <a:r>
              <a:rPr lang="en-US" b="1" dirty="0" smtClean="0"/>
              <a:t>Performance</a:t>
            </a:r>
          </a:p>
          <a:p>
            <a:pPr lvl="1" fontAlgn="base"/>
            <a:r>
              <a:rPr lang="en-US" dirty="0" smtClean="0"/>
              <a:t>Results indicate </a:t>
            </a:r>
            <a:r>
              <a:rPr lang="en-US" dirty="0"/>
              <a:t>that </a:t>
            </a:r>
            <a:r>
              <a:rPr lang="en-US" i="1" u="sng" dirty="0">
                <a:solidFill>
                  <a:srgbClr val="FF0000"/>
                </a:solidFill>
              </a:rPr>
              <a:t>asphalt </a:t>
            </a:r>
            <a:r>
              <a:rPr lang="en-US" i="1" u="sng" dirty="0" smtClean="0">
                <a:solidFill>
                  <a:srgbClr val="FF0000"/>
                </a:solidFill>
              </a:rPr>
              <a:t>underlayment extends </a:t>
            </a:r>
            <a:r>
              <a:rPr lang="en-US" i="1" u="sng" dirty="0">
                <a:solidFill>
                  <a:srgbClr val="FF0000"/>
                </a:solidFill>
              </a:rPr>
              <a:t>the service life of crossings and improves their performance</a:t>
            </a:r>
            <a:r>
              <a:rPr lang="en-US" dirty="0"/>
              <a:t>.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b="1" dirty="0" smtClean="0"/>
              <a:t>Railway/Highway </a:t>
            </a:r>
            <a:r>
              <a:rPr lang="en-US" b="1" dirty="0"/>
              <a:t>At-Grade Crossing Surface Management: An </a:t>
            </a:r>
            <a:r>
              <a:rPr lang="en-US" b="1" dirty="0" smtClean="0"/>
              <a:t>Overview</a:t>
            </a:r>
          </a:p>
          <a:p>
            <a:pPr lvl="1" fontAlgn="base"/>
            <a:r>
              <a:rPr lang="en-US" dirty="0" smtClean="0"/>
              <a:t>Describes </a:t>
            </a:r>
            <a:r>
              <a:rPr lang="en-US" dirty="0"/>
              <a:t>the features of a successful railway/highway at-grade crossing management program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42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Highway Rail Crossing Prioritization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Operationalize recent rail/highway at-grade crossing research</a:t>
            </a:r>
          </a:p>
          <a:p>
            <a:endParaRPr lang="en-US" dirty="0" smtClean="0"/>
          </a:p>
          <a:p>
            <a:r>
              <a:rPr lang="en-US" dirty="0" smtClean="0"/>
              <a:t>Combines </a:t>
            </a:r>
            <a:r>
              <a:rPr lang="en-US" dirty="0"/>
              <a:t>qualitative measures of crossing conditions with quantitative measures including proposed project costs and a valuation of the crossing based on rail and truck traffic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7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Rail Crossing Prioritization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962400"/>
          </a:xfrm>
        </p:spPr>
        <p:txBody>
          <a:bodyPr/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Two-part tool</a:t>
            </a:r>
          </a:p>
          <a:p>
            <a:pPr marL="857250" lvl="2" indent="-457200"/>
            <a:r>
              <a:rPr lang="en-US" dirty="0" smtClean="0"/>
              <a:t>Rail-crossing questionnaire (Word)</a:t>
            </a:r>
          </a:p>
          <a:p>
            <a:pPr marL="857250" lvl="2" indent="-457200"/>
            <a:r>
              <a:rPr lang="en-US" dirty="0" smtClean="0"/>
              <a:t>Rail scoring worksheet (Excel)</a:t>
            </a:r>
          </a:p>
          <a:p>
            <a:pPr marL="457200" lvl="1" indent="-457200"/>
            <a:endParaRPr lang="en-US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Programmatic approach to rail crossing management</a:t>
            </a:r>
          </a:p>
          <a:p>
            <a:pPr marL="457200" lvl="1" indent="-457200"/>
            <a:endParaRPr lang="en-US" dirty="0"/>
          </a:p>
          <a:p>
            <a:pPr marL="514350" lvl="1" indent="-5143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http://www.ktc.uky.edu/research/public-transit-rail-water/rail/</a:t>
            </a:r>
            <a:endParaRPr lang="en-US" dirty="0"/>
          </a:p>
          <a:p>
            <a:pPr marL="457200" lvl="1" indent="-457200"/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endParaRPr lang="en-US" sz="32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5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Rail-crossing questionnaire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962400"/>
          </a:xfrm>
        </p:spPr>
        <p:txBody>
          <a:bodyPr/>
          <a:lstStyle/>
          <a:p>
            <a:pPr marL="342900" lvl="1" indent="-342900"/>
            <a:r>
              <a:rPr lang="en-US" dirty="0" smtClean="0"/>
              <a:t>Information </a:t>
            </a:r>
            <a:r>
              <a:rPr lang="en-US" dirty="0"/>
              <a:t>about project, crossing </a:t>
            </a:r>
            <a:r>
              <a:rPr lang="en-US" dirty="0" smtClean="0"/>
              <a:t>safety (WBAPS</a:t>
            </a:r>
            <a:r>
              <a:rPr lang="en-US" dirty="0"/>
              <a:t>), and a qualitative assessment of crossing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32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4" y="1998299"/>
            <a:ext cx="4876800" cy="367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71739"/>
            <a:ext cx="7115175" cy="3172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23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 scoring worksheet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962400"/>
          </a:xfrm>
        </p:spPr>
        <p:txBody>
          <a:bodyPr>
            <a:normAutofit/>
          </a:bodyPr>
          <a:lstStyle/>
          <a:p>
            <a:r>
              <a:rPr lang="en-US" dirty="0" smtClean="0"/>
              <a:t>Scoring workbook</a:t>
            </a:r>
          </a:p>
          <a:p>
            <a:pPr lvl="1"/>
            <a:r>
              <a:rPr lang="en-US" dirty="0" smtClean="0"/>
              <a:t>Index (qualitative assessments from questionnaire), economic valuation (valuation of traffic and cost of improvement), and total ranking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72" y="3190280"/>
            <a:ext cx="7166429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325342"/>
            <a:ext cx="6781511" cy="140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96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7921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/>
              </a:rPr>
              <a:t>Presentation Overview</a:t>
            </a:r>
            <a:endParaRPr lang="en-US" sz="3600" b="1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Utilities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Railroad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National Research Trends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UK’s Recently Completed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UK’s Current Efforts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5166599" cy="3162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1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/>
              <a:t>Rail scoring worksheet</a:t>
            </a:r>
            <a:endParaRPr lang="en-US" sz="3200" dirty="0">
              <a:effectLst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6"/>
          <a:stretch/>
        </p:blipFill>
        <p:spPr bwMode="auto">
          <a:xfrm>
            <a:off x="0" y="2362200"/>
            <a:ext cx="9144000" cy="109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" y="3581401"/>
            <a:ext cx="9022373" cy="112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9497"/>
            <a:ext cx="9126152" cy="68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440"/>
            <a:ext cx="9150961" cy="8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2275278"/>
            <a:ext cx="19812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Blue areas indicate user inputs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 flipV="1">
            <a:off x="1371600" y="1676400"/>
            <a:ext cx="671140" cy="788585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971800" y="1688810"/>
            <a:ext cx="228600" cy="586468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505200" y="1769528"/>
            <a:ext cx="1752600" cy="695457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733800" y="1747620"/>
            <a:ext cx="3533775" cy="1071780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733800" y="3049090"/>
            <a:ext cx="1371600" cy="49448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2"/>
          </p:cNvCxnSpPr>
          <p:nvPr/>
        </p:nvCxnSpPr>
        <p:spPr>
          <a:xfrm flipH="1">
            <a:off x="838200" y="2922978"/>
            <a:ext cx="914400" cy="28071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971800" y="3570678"/>
            <a:ext cx="381000" cy="689756"/>
          </a:xfrm>
          <a:prstGeom prst="straightConnector1">
            <a:avLst/>
          </a:prstGeom>
          <a:ln w="476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828800" y="4663860"/>
            <a:ext cx="2133600" cy="1295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Prioritization Output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962400" y="5434413"/>
            <a:ext cx="1676400" cy="128187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4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Modeling At-Grade Highway Crossings</a:t>
            </a:r>
          </a:p>
          <a:p>
            <a:r>
              <a:rPr lang="en-US" sz="3600" dirty="0" smtClean="0"/>
              <a:t>Using various methods to compare technologies and analyze accuracy</a:t>
            </a:r>
          </a:p>
          <a:p>
            <a:pPr lvl="1"/>
            <a:r>
              <a:rPr lang="en-US" dirty="0" smtClean="0"/>
              <a:t>Aerial photo &amp; video</a:t>
            </a:r>
          </a:p>
          <a:p>
            <a:pPr lvl="2"/>
            <a:r>
              <a:rPr lang="en-US" dirty="0" smtClean="0"/>
              <a:t>UAS/UAV capturing</a:t>
            </a:r>
          </a:p>
          <a:p>
            <a:pPr lvl="1"/>
            <a:r>
              <a:rPr lang="en-US" dirty="0" smtClean="0"/>
              <a:t>LiDAR</a:t>
            </a:r>
          </a:p>
          <a:p>
            <a:pPr lvl="1"/>
            <a:r>
              <a:rPr lang="en-US" dirty="0" smtClean="0"/>
              <a:t>Instrumented Railcars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Railroad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63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Modeling At-Grade Highway Crossings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Railroad Research</a:t>
            </a:r>
            <a:endParaRPr lang="en-US" sz="3200" dirty="0"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33" y="1447800"/>
            <a:ext cx="6332734" cy="440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1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Modeling At-Grade Highway Crossings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Railroad Research</a:t>
            </a:r>
            <a:endParaRPr lang="en-US" sz="3200" dirty="0">
              <a:effectLst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10300" cy="43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9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Modeling At-Grade Highway Crossings</a:t>
            </a: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</a:rPr>
              <a:t>UK’s </a:t>
            </a:r>
            <a:r>
              <a:rPr lang="en-US" sz="3200" dirty="0" smtClean="0">
                <a:effectLst/>
              </a:rPr>
              <a:t>Current Railroad Research</a:t>
            </a:r>
            <a:endParaRPr lang="en-US" sz="3200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524000"/>
            <a:ext cx="6110287" cy="424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2" t="28383" r="18962" b="29677"/>
          <a:stretch/>
        </p:blipFill>
        <p:spPr bwMode="auto">
          <a:xfrm>
            <a:off x="821079" y="1468002"/>
            <a:ext cx="7484721" cy="439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1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&amp; Comments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8115300" cy="20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National Utility Research Trends</a:t>
            </a:r>
            <a:endParaRPr lang="en-US" sz="3200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48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FHWA EDC-1 </a:t>
            </a:r>
            <a:r>
              <a:rPr lang="en-US" i="1" dirty="0" smtClean="0"/>
              <a:t>Flexibilities in Utility Accommodation and Relocation</a:t>
            </a:r>
            <a:endParaRPr lang="en-US" dirty="0" smtClean="0"/>
          </a:p>
          <a:p>
            <a:r>
              <a:rPr lang="en-US" dirty="0" smtClean="0"/>
              <a:t>SHRP 2-R01 </a:t>
            </a:r>
            <a:r>
              <a:rPr lang="en-US" i="1" dirty="0" smtClean="0"/>
              <a:t>Encouraging Innovation in Locating and Characterizing Underground Utilities</a:t>
            </a:r>
          </a:p>
          <a:p>
            <a:r>
              <a:rPr lang="en-US" dirty="0" smtClean="0"/>
              <a:t>SHRP 2-R15(B) </a:t>
            </a:r>
            <a:r>
              <a:rPr lang="en-US" i="1" dirty="0" smtClean="0"/>
              <a:t>Identification of Utility Conflicts and Solutions</a:t>
            </a:r>
          </a:p>
          <a:p>
            <a:pPr lvl="2"/>
            <a:r>
              <a:rPr lang="en-US" dirty="0" smtClean="0"/>
              <a:t>Utility Risk Management/Matrix </a:t>
            </a:r>
          </a:p>
          <a:p>
            <a:r>
              <a:rPr lang="en-US" dirty="0" smtClean="0"/>
              <a:t>Optimizing Savings in Utility Management</a:t>
            </a:r>
          </a:p>
          <a:p>
            <a:r>
              <a:rPr lang="en-US" dirty="0" smtClean="0"/>
              <a:t>Utility Management within Alternative Delivery Contract Methods</a:t>
            </a:r>
          </a:p>
        </p:txBody>
      </p:sp>
    </p:spTree>
    <p:extLst>
      <p:ext uri="{BB962C8B-B14F-4D97-AF65-F5344CB8AC3E}">
        <p14:creationId xmlns:p14="http://schemas.microsoft.com/office/powerpoint/2010/main" val="17388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48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i="1" dirty="0" smtClean="0"/>
              <a:t>Methods to Expedite and Streamline Utility Relocations for Road Projects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742950" lvl="0" indent="-742950">
              <a:buFont typeface="+mj-lt"/>
              <a:buAutoNum type="arabicPeriod"/>
            </a:pPr>
            <a:r>
              <a:rPr lang="en-US" sz="2900" dirty="0"/>
              <a:t>Describe and map the current Cabinet processes for identifying, planning, and executing needed utility relocations in support of KYTC highway projects,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900" dirty="0"/>
              <a:t>Identify successful utility relocation management practices and processes at other state transportation agencies and other construction owners,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900" dirty="0"/>
              <a:t>Design modifications to the current Cabinet processes for identifying, planning, and executing utility relocations to improve the efficiency of the process, and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2900" dirty="0"/>
              <a:t>Prepare implementation guidance throughout the research project to assist the Cabinet in adopting the new process and any associated technologies</a:t>
            </a:r>
            <a:r>
              <a:rPr lang="en-US" sz="2900" dirty="0" smtClean="0"/>
              <a:t>.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60974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KYTC’s interests:</a:t>
            </a:r>
          </a:p>
          <a:p>
            <a:r>
              <a:rPr lang="en-US" dirty="0" smtClean="0"/>
              <a:t>Utility Relocation Causing Project Letting Delays or Construction Impacts</a:t>
            </a:r>
          </a:p>
          <a:p>
            <a:pPr lvl="1"/>
            <a:r>
              <a:rPr lang="en-US" dirty="0" smtClean="0"/>
              <a:t>Increases construction costs; either through inflation or utility impacts</a:t>
            </a:r>
          </a:p>
          <a:p>
            <a:pPr lvl="1"/>
            <a:r>
              <a:rPr lang="en-US" dirty="0" smtClean="0"/>
              <a:t>Division of Right of Way and Utilities Interested in a Synthesis of Best Practices and Strategies with Associated Guidance</a:t>
            </a:r>
          </a:p>
          <a:p>
            <a:pPr lvl="1"/>
            <a:r>
              <a:rPr lang="en-US" dirty="0"/>
              <a:t>Interest by Cabinet Leadership to Pose Solutions</a:t>
            </a:r>
          </a:p>
          <a:p>
            <a:pPr lvl="1"/>
            <a:r>
              <a:rPr lang="en-US" dirty="0"/>
              <a:t>New Practices Incorporating Consultant Efforts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10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KTC Provided:</a:t>
            </a:r>
          </a:p>
          <a:p>
            <a:pPr marL="0" indent="0">
              <a:buNone/>
            </a:pPr>
            <a:r>
              <a:rPr lang="en-US" sz="2800" i="1" dirty="0" smtClean="0"/>
              <a:t>~Resources Reviewed &amp; Best Practices Collected</a:t>
            </a:r>
            <a:endParaRPr lang="en-US" sz="2800" dirty="0"/>
          </a:p>
          <a:p>
            <a:pPr lvl="2"/>
            <a:r>
              <a:rPr lang="en-US" dirty="0"/>
              <a:t>30 </a:t>
            </a:r>
            <a:r>
              <a:rPr lang="en-US" dirty="0" err="1"/>
              <a:t>STA</a:t>
            </a:r>
            <a:r>
              <a:rPr lang="en-US" dirty="0"/>
              <a:t> Utility Manuals</a:t>
            </a:r>
          </a:p>
          <a:p>
            <a:pPr lvl="2"/>
            <a:r>
              <a:rPr lang="en-US" dirty="0"/>
              <a:t>Various Organization Guidance Resources</a:t>
            </a:r>
          </a:p>
          <a:p>
            <a:pPr lvl="3"/>
            <a:r>
              <a:rPr lang="en-US" dirty="0" err="1" smtClean="0"/>
              <a:t>FHWA</a:t>
            </a:r>
            <a:r>
              <a:rPr lang="en-US" dirty="0" smtClean="0"/>
              <a:t>, </a:t>
            </a:r>
            <a:r>
              <a:rPr lang="en-US" dirty="0" err="1" smtClean="0"/>
              <a:t>AASHTO</a:t>
            </a:r>
            <a:r>
              <a:rPr lang="en-US" dirty="0" smtClean="0"/>
              <a:t>, </a:t>
            </a:r>
            <a:r>
              <a:rPr lang="en-US" dirty="0" err="1" smtClean="0"/>
              <a:t>NCHRP</a:t>
            </a:r>
            <a:endParaRPr lang="en-US" dirty="0"/>
          </a:p>
          <a:p>
            <a:pPr lvl="2"/>
            <a:r>
              <a:rPr lang="en-US" dirty="0"/>
              <a:t>Legislation &amp; </a:t>
            </a:r>
            <a:r>
              <a:rPr lang="en-US" dirty="0" smtClean="0"/>
              <a:t>Regulations</a:t>
            </a:r>
          </a:p>
          <a:p>
            <a:pPr marL="0" indent="0">
              <a:buNone/>
            </a:pPr>
            <a:r>
              <a:rPr lang="en-US" sz="2800" i="1" dirty="0" smtClean="0"/>
              <a:t>~Participated in KYTC Task Force on Utility Relocation</a:t>
            </a:r>
          </a:p>
          <a:p>
            <a:pPr marL="0" indent="0">
              <a:buNone/>
            </a:pPr>
            <a:r>
              <a:rPr lang="en-US" sz="2800" i="1" dirty="0" smtClean="0"/>
              <a:t>~Interviews of Professionals (Utility Companies &amp; Design Professionals)</a:t>
            </a:r>
          </a:p>
          <a:p>
            <a:pPr marL="0" indent="0">
              <a:buNone/>
            </a:pPr>
            <a:r>
              <a:rPr lang="en-US" sz="2800" i="1" dirty="0" smtClean="0"/>
              <a:t>~Surveys &amp; Polls on the Topic along with Data Analysis</a:t>
            </a:r>
            <a:endParaRPr lang="en-US" sz="2800" i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00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Guidance Development for Best Practices</a:t>
            </a:r>
          </a:p>
          <a:p>
            <a:r>
              <a:rPr lang="en-US" sz="2400" dirty="0" smtClean="0"/>
              <a:t>SWOT Analysis</a:t>
            </a:r>
          </a:p>
          <a:p>
            <a:r>
              <a:rPr lang="en-US" sz="2400" dirty="0" smtClean="0"/>
              <a:t>Issue Resolution</a:t>
            </a:r>
          </a:p>
          <a:p>
            <a:r>
              <a:rPr lang="en-US" sz="2400" dirty="0" smtClean="0"/>
              <a:t>Risk Alignment </a:t>
            </a:r>
          </a:p>
          <a:p>
            <a:pPr marL="457200" lvl="1" indent="0">
              <a:buNone/>
            </a:pPr>
            <a:r>
              <a:rPr lang="en-US" sz="2000" dirty="0" smtClean="0"/>
              <a:t>(Continuing Effort)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34444"/>
              </p:ext>
            </p:extLst>
          </p:nvPr>
        </p:nvGraphicFramePr>
        <p:xfrm>
          <a:off x="3200400" y="1524000"/>
          <a:ext cx="5581896" cy="4248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0632"/>
                <a:gridCol w="1860632"/>
                <a:gridCol w="1860632"/>
              </a:tblGrid>
              <a:tr h="1674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Project Issue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Helpful Tools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Potential Benefits &amp; Concerns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681394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Overhead Utility Relocations &amp; Associated Delays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Early Involvement &amp; Communication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Engineering and relocation begins as soon as possible and parties are able to plan or apply other tools accordingly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336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Investigate temporary relocations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simply push delays back; may incur additional costs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509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Establish a Utility Corridor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Could ease the engineering process if done appropriately; may not satisfy all needs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5091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Separate or Service Contract for Clearing &amp; Grubbing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Could speed the relocation process; could entail erosions concerns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6813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Utility Impact Notes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Allows the project to go to letting and work to begin; if the dates noted slip, could result in delay charges to the KYTC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6813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Incentives for Non-Reimbursable Utilities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Could incentivize utilities to relocate; some companies will not view the incentive as prosperous; use with caution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  <a:tr h="6813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KYTC design of Utility Facilities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This could speed engineering; may be difficult finding qualified designers and utility companies may not allow it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593" marR="60593" marT="0" marB="0"/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16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10400" y="6019800"/>
            <a:ext cx="2057400" cy="762000"/>
          </a:xfrm>
          <a:prstGeom prst="rect">
            <a:avLst/>
          </a:prstGeom>
          <a:solidFill>
            <a:srgbClr val="243F94"/>
          </a:solidFill>
          <a:ln>
            <a:solidFill>
              <a:srgbClr val="243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2" y="5992812"/>
            <a:ext cx="7985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1391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Kentucky Transportation Center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7575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Kentucky Transportation Cabinet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Risk Analysis &amp; Model Development</a:t>
            </a:r>
          </a:p>
          <a:p>
            <a:pPr lvl="1"/>
            <a:r>
              <a:rPr lang="en-US" sz="2400" dirty="0" smtClean="0"/>
              <a:t>Preconstruction Data Regression Analysis (1,966 applicable records)</a:t>
            </a:r>
          </a:p>
          <a:p>
            <a:pPr lvl="1"/>
            <a:r>
              <a:rPr lang="en-US" sz="2400" dirty="0" smtClean="0"/>
              <a:t>Developed Methods to Assign Risk</a:t>
            </a:r>
          </a:p>
          <a:p>
            <a:pPr lvl="2"/>
            <a:r>
              <a:rPr lang="en-US" dirty="0" smtClean="0"/>
              <a:t>Utility Phase $, Number of Utilities, Duration of Utilities (3 methods)</a:t>
            </a:r>
          </a:p>
          <a:p>
            <a:pPr lvl="2"/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UK’s Recently Completed Utility Research</a:t>
            </a:r>
            <a:endParaRPr lang="en-US" sz="3200" dirty="0">
              <a:effectLst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84553"/>
              </p:ext>
            </p:extLst>
          </p:nvPr>
        </p:nvGraphicFramePr>
        <p:xfrm>
          <a:off x="1456769" y="3894447"/>
          <a:ext cx="6010831" cy="1904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2161"/>
                <a:gridCol w="3508670"/>
              </a:tblGrid>
              <a:tr h="761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Risk Level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Number of Projects Per Risk Level (1,966 Total)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Low (1)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836 (42.5%)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Medium (2)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745 (37.9%)</a:t>
                      </a:r>
                      <a:endParaRPr lang="en-US" sz="20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High (3)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385 (19.6%)</a:t>
                      </a:r>
                      <a:endParaRPr lang="en-US" sz="2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TC_Powerpoint_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Roy Sturgill, Dr. Timothy Taylor</Speakers>
    <Year xmlns="b47a5aad-adfb-4dac-9d3f-47090e67d565">2015</Year>
    <Section xmlns="b47a5aad-adfb-4dac-9d3f-47090e67d565">Utilities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9C01F8B1-31A1-4B90-8D03-DCD78A7D6650}"/>
</file>

<file path=customXml/itemProps2.xml><?xml version="1.0" encoding="utf-8"?>
<ds:datastoreItem xmlns:ds="http://schemas.openxmlformats.org/officeDocument/2006/customXml" ds:itemID="{938D7E56-71C7-47CD-AB27-AC63B69F6BB6}"/>
</file>

<file path=customXml/itemProps3.xml><?xml version="1.0" encoding="utf-8"?>
<ds:datastoreItem xmlns:ds="http://schemas.openxmlformats.org/officeDocument/2006/customXml" ds:itemID="{272CF647-326E-49D4-BB92-8F58E249E7C8}"/>
</file>

<file path=docProps/app.xml><?xml version="1.0" encoding="utf-8"?>
<Properties xmlns="http://schemas.openxmlformats.org/officeDocument/2006/extended-properties" xmlns:vt="http://schemas.openxmlformats.org/officeDocument/2006/docPropsVTypes">
  <Template>TC101859868[[fn=Thermal]]</Template>
  <TotalTime>1774</TotalTime>
  <Words>1939</Words>
  <Application>Microsoft Office PowerPoint</Application>
  <PresentationFormat>On-screen Show (4:3)</PresentationFormat>
  <Paragraphs>344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Adobe Garamond Pro</vt:lpstr>
      <vt:lpstr>Times New Roman</vt:lpstr>
      <vt:lpstr>Symbol</vt:lpstr>
      <vt:lpstr>Calibri</vt:lpstr>
      <vt:lpstr>Cambria Math</vt:lpstr>
      <vt:lpstr>KTC_Powerpoint_Template_Final</vt:lpstr>
      <vt:lpstr>Kentucky Transportation Center Research Efforts</vt:lpstr>
      <vt:lpstr>Access to UK KTC’s Research Reports</vt:lpstr>
      <vt:lpstr>Presentation Overview</vt:lpstr>
      <vt:lpstr>National Utility Research Trends</vt:lpstr>
      <vt:lpstr>UK’s Recently Completed Utility Research</vt:lpstr>
      <vt:lpstr>UK’s Recently Completed Utility Research</vt:lpstr>
      <vt:lpstr>UK’s Recently Completed Utility Research</vt:lpstr>
      <vt:lpstr>UK’s Recently Completed Utility Research</vt:lpstr>
      <vt:lpstr>UK’s Recently Completed Utility Research</vt:lpstr>
      <vt:lpstr>UK’s Recently Completed Utility Research</vt:lpstr>
      <vt:lpstr>UK’s Recently Completed Utility Research</vt:lpstr>
      <vt:lpstr>UK’s Recently Completed Utility Research</vt:lpstr>
      <vt:lpstr>TOOLS TO KNOW!!!</vt:lpstr>
      <vt:lpstr>TOOLS TO KNOW!!!</vt:lpstr>
      <vt:lpstr>UK’s Current Utility Research</vt:lpstr>
      <vt:lpstr>UK’s Current Utility Research</vt:lpstr>
      <vt:lpstr>UK’s Current Utility Research</vt:lpstr>
      <vt:lpstr>UK’s Current Utility Research</vt:lpstr>
      <vt:lpstr>UK’s Current Utility Research</vt:lpstr>
      <vt:lpstr>UK’s Current Utility Research</vt:lpstr>
      <vt:lpstr>UK’s Current Utility Research</vt:lpstr>
      <vt:lpstr>KTC Railroad Research Program</vt:lpstr>
      <vt:lpstr>PowerPoint Presentation</vt:lpstr>
      <vt:lpstr>National Railroad Research Trends (Related to Highways)</vt:lpstr>
      <vt:lpstr>Rail/Highway At-Grade Crossing Reports</vt:lpstr>
      <vt:lpstr>Highway Rail Crossing Prioritization</vt:lpstr>
      <vt:lpstr>Highway Rail Crossing Prioritization</vt:lpstr>
      <vt:lpstr>Rail-crossing questionnaire </vt:lpstr>
      <vt:lpstr>Rail scoring worksheet</vt:lpstr>
      <vt:lpstr>Rail scoring worksheet</vt:lpstr>
      <vt:lpstr>UK’s Current Railroad Research</vt:lpstr>
      <vt:lpstr>UK’s Current Railroad Research</vt:lpstr>
      <vt:lpstr>UK’s Current Railroad Research</vt:lpstr>
      <vt:lpstr>UK’s Current Railroad Research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Sturgill</dc:creator>
  <cp:lastModifiedBy>Roy Sturgill</cp:lastModifiedBy>
  <cp:revision>112</cp:revision>
  <cp:lastPrinted>2014-02-28T20:07:21Z</cp:lastPrinted>
  <dcterms:created xsi:type="dcterms:W3CDTF">2014-02-25T15:56:04Z</dcterms:created>
  <dcterms:modified xsi:type="dcterms:W3CDTF">2015-09-09T09:24:31Z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